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58E1-8C13-4E23-9F75-358C6C83DB1B}" type="datetimeFigureOut">
              <a:rPr lang="cs-CZ" smtClean="0"/>
              <a:pPr/>
              <a:t>13.8.2014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4082-F76D-4DEE-851C-44EA2121A0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473759"/>
            <a:ext cx="6624736" cy="1224136"/>
          </a:xfrm>
        </p:spPr>
        <p:txBody>
          <a:bodyPr>
            <a:normAutofit/>
          </a:bodyPr>
          <a:lstStyle/>
          <a:p>
            <a:r>
              <a:rPr lang="cs-CZ" sz="5400" u="sng" dirty="0" smtClean="0"/>
              <a:t>Turecko 2014</a:t>
            </a:r>
            <a:endParaRPr lang="cs-CZ" sz="54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6096" y="2636912"/>
            <a:ext cx="3349360" cy="1800200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</a:rPr>
              <a:t>Výjezd do tureckého </a:t>
            </a:r>
            <a:r>
              <a:rPr lang="cs-CZ" sz="2600" dirty="0" err="1" smtClean="0">
                <a:solidFill>
                  <a:schemeClr val="tx1"/>
                </a:solidFill>
              </a:rPr>
              <a:t>Izmiru</a:t>
            </a:r>
            <a:r>
              <a:rPr lang="cs-CZ" sz="2600" dirty="0" smtClean="0">
                <a:solidFill>
                  <a:schemeClr val="tx1"/>
                </a:solidFill>
              </a:rPr>
              <a:t> v rámci projektu </a:t>
            </a:r>
            <a:r>
              <a:rPr lang="cs-CZ" sz="2600" dirty="0" err="1" smtClean="0">
                <a:solidFill>
                  <a:schemeClr val="tx1"/>
                </a:solidFill>
              </a:rPr>
              <a:t>Comenius</a:t>
            </a:r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11.5. – 17.5.2014</a:t>
            </a:r>
          </a:p>
          <a:p>
            <a:endParaRPr lang="cs-CZ" dirty="0"/>
          </a:p>
        </p:txBody>
      </p:sp>
      <p:pic>
        <p:nvPicPr>
          <p:cNvPr id="5" name="Obrázek 4" descr="C:\Users\Mgr. Lada Dudková\Documents\ADOKUMENTY\COMENIUS\dokumenty\LOGA\EU_flag_LLP_EN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67" y="5832209"/>
            <a:ext cx="129794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99592" y="573402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This</a:t>
            </a:r>
            <a:r>
              <a:rPr lang="cs-CZ" sz="900" dirty="0"/>
              <a:t> </a:t>
            </a:r>
            <a:r>
              <a:rPr lang="cs-CZ" sz="900" dirty="0" err="1"/>
              <a:t>project</a:t>
            </a:r>
            <a:r>
              <a:rPr lang="cs-CZ" sz="900" dirty="0"/>
              <a:t> has </a:t>
            </a:r>
            <a:r>
              <a:rPr lang="cs-CZ" sz="900" dirty="0" err="1"/>
              <a:t>been</a:t>
            </a:r>
            <a:r>
              <a:rPr lang="cs-CZ" sz="900" dirty="0"/>
              <a:t> </a:t>
            </a:r>
            <a:r>
              <a:rPr lang="cs-CZ" sz="900" dirty="0" err="1"/>
              <a:t>funded</a:t>
            </a:r>
            <a:r>
              <a:rPr lang="cs-CZ" sz="900" dirty="0"/>
              <a:t> </a:t>
            </a:r>
            <a:r>
              <a:rPr lang="cs-CZ" sz="900" dirty="0" err="1"/>
              <a:t>with</a:t>
            </a:r>
            <a:r>
              <a:rPr lang="cs-CZ" sz="900" dirty="0"/>
              <a:t> support </a:t>
            </a:r>
            <a:r>
              <a:rPr lang="cs-CZ" sz="900" dirty="0" err="1"/>
              <a:t>from</a:t>
            </a:r>
            <a:r>
              <a:rPr lang="cs-CZ" sz="900" dirty="0"/>
              <a:t> </a:t>
            </a:r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European</a:t>
            </a:r>
            <a:r>
              <a:rPr lang="cs-CZ" sz="900" dirty="0"/>
              <a:t> </a:t>
            </a:r>
            <a:r>
              <a:rPr lang="cs-CZ" sz="900" dirty="0" err="1"/>
              <a:t>Commission</a:t>
            </a:r>
            <a:r>
              <a:rPr lang="cs-CZ" sz="900" dirty="0"/>
              <a:t>. </a:t>
            </a:r>
          </a:p>
          <a:p>
            <a:r>
              <a:rPr lang="cs-CZ" sz="900" dirty="0" err="1"/>
              <a:t>This</a:t>
            </a:r>
            <a:r>
              <a:rPr lang="cs-CZ" sz="900" dirty="0"/>
              <a:t> </a:t>
            </a:r>
            <a:r>
              <a:rPr lang="cs-CZ" sz="900" dirty="0" err="1"/>
              <a:t>publication</a:t>
            </a:r>
            <a:r>
              <a:rPr lang="cs-CZ" sz="900" dirty="0"/>
              <a:t> [</a:t>
            </a:r>
            <a:r>
              <a:rPr lang="cs-CZ" sz="900" dirty="0" err="1"/>
              <a:t>communication</a:t>
            </a:r>
            <a:r>
              <a:rPr lang="cs-CZ" sz="900" dirty="0"/>
              <a:t>] </a:t>
            </a:r>
            <a:r>
              <a:rPr lang="cs-CZ" sz="900" dirty="0" err="1"/>
              <a:t>reflects</a:t>
            </a:r>
            <a:r>
              <a:rPr lang="cs-CZ" sz="900" dirty="0"/>
              <a:t> </a:t>
            </a:r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views</a:t>
            </a:r>
            <a:r>
              <a:rPr lang="cs-CZ" sz="900" dirty="0"/>
              <a:t> </a:t>
            </a:r>
            <a:r>
              <a:rPr lang="cs-CZ" sz="900" dirty="0" err="1"/>
              <a:t>only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author</a:t>
            </a:r>
            <a:r>
              <a:rPr lang="cs-CZ" sz="900" dirty="0"/>
              <a:t>, and </a:t>
            </a:r>
          </a:p>
          <a:p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Commission</a:t>
            </a:r>
            <a:r>
              <a:rPr lang="cs-CZ" sz="900" dirty="0"/>
              <a:t> </a:t>
            </a:r>
            <a:r>
              <a:rPr lang="cs-CZ" sz="900" dirty="0" err="1"/>
              <a:t>cannot</a:t>
            </a:r>
            <a:r>
              <a:rPr lang="cs-CZ" sz="900" dirty="0"/>
              <a:t> </a:t>
            </a:r>
            <a:r>
              <a:rPr lang="cs-CZ" sz="900" dirty="0" err="1"/>
              <a:t>be</a:t>
            </a:r>
            <a:r>
              <a:rPr lang="cs-CZ" sz="900" dirty="0"/>
              <a:t> </a:t>
            </a:r>
            <a:r>
              <a:rPr lang="cs-CZ" sz="900" dirty="0" err="1"/>
              <a:t>held</a:t>
            </a:r>
            <a:r>
              <a:rPr lang="cs-CZ" sz="900" dirty="0"/>
              <a:t> </a:t>
            </a:r>
            <a:r>
              <a:rPr lang="cs-CZ" sz="900" dirty="0" err="1"/>
              <a:t>responsible</a:t>
            </a:r>
            <a:r>
              <a:rPr lang="cs-CZ" sz="900" dirty="0"/>
              <a:t>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any</a:t>
            </a:r>
            <a:r>
              <a:rPr lang="cs-CZ" sz="900" dirty="0"/>
              <a:t> use </a:t>
            </a:r>
            <a:r>
              <a:rPr lang="cs-CZ" sz="900" dirty="0" err="1"/>
              <a:t>which</a:t>
            </a:r>
            <a:r>
              <a:rPr lang="cs-CZ" sz="900" dirty="0"/>
              <a:t> </a:t>
            </a:r>
            <a:r>
              <a:rPr lang="cs-CZ" sz="900" dirty="0" err="1"/>
              <a:t>may</a:t>
            </a:r>
            <a:r>
              <a:rPr lang="cs-CZ" sz="900" dirty="0"/>
              <a:t> </a:t>
            </a:r>
            <a:r>
              <a:rPr lang="cs-CZ" sz="900" dirty="0" err="1"/>
              <a:t>be</a:t>
            </a:r>
            <a:r>
              <a:rPr lang="cs-CZ" sz="900" dirty="0"/>
              <a:t> made </a:t>
            </a:r>
          </a:p>
          <a:p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the</a:t>
            </a:r>
            <a:r>
              <a:rPr lang="cs-CZ" sz="900" dirty="0"/>
              <a:t> </a:t>
            </a:r>
            <a:r>
              <a:rPr lang="cs-CZ" sz="900" dirty="0" err="1"/>
              <a:t>information</a:t>
            </a:r>
            <a:r>
              <a:rPr lang="cs-CZ" sz="900" dirty="0"/>
              <a:t> </a:t>
            </a:r>
            <a:r>
              <a:rPr lang="cs-CZ" sz="900" dirty="0" err="1"/>
              <a:t>contained</a:t>
            </a:r>
            <a:r>
              <a:rPr lang="cs-CZ" sz="900" dirty="0"/>
              <a:t> </a:t>
            </a:r>
            <a:r>
              <a:rPr lang="cs-CZ" sz="900" dirty="0" err="1"/>
              <a:t>therein</a:t>
            </a:r>
            <a:r>
              <a:rPr lang="cs-CZ" sz="900" dirty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 období od 12.5. do 17.5. 2O14 nás vedení školy v rámci projektu </a:t>
            </a:r>
            <a:r>
              <a:rPr lang="cs-CZ" dirty="0" err="1"/>
              <a:t>Comenius</a:t>
            </a:r>
            <a:r>
              <a:rPr lang="cs-CZ" dirty="0"/>
              <a:t> vyslalo spolu se čtyřmi žákyněmi na výměnný pobyt do Turecka do města </a:t>
            </a:r>
            <a:r>
              <a:rPr lang="cs-CZ" dirty="0" err="1"/>
              <a:t>Izmiru</a:t>
            </a:r>
            <a:r>
              <a:rPr lang="cs-CZ" dirty="0"/>
              <a:t>. Navštívily jsme střední uměleckou školu, dále  pak 2 základní školy. Sledovaly jsme se zájmem chod škol, ale především výuku a vše kolem vyučování. Poznaly jsme plno zajímavého a inspirativního, což určitě využijeme ve své další pedagogické praxi. Pochutnávaly si na tureckých specialitách nejen ve školních jídelnách, ale i na rautu, který pro nás připravily maminky studentů. Ani odpoledne jsme se nenudily. Zúčastnily jsme se např. velkého školního koncertu, navštívily archeologické a etnografické muzeum, projely se dopravní lodí a prohlédly si vnitřek válečné lodi a ponorky. Turečtí kolegové se o nás bezvadně starali a celý týden byl velmi příjemný.</a:t>
            </a:r>
          </a:p>
          <a:p>
            <a:r>
              <a:rPr lang="cs-CZ" dirty="0"/>
              <a:t> </a:t>
            </a:r>
          </a:p>
          <a:p>
            <a:r>
              <a:rPr lang="cs-CZ" dirty="0" smtClean="0"/>
              <a:t>Marcela </a:t>
            </a:r>
            <a:r>
              <a:rPr lang="cs-CZ" dirty="0"/>
              <a:t>Jírovcová, Hana </a:t>
            </a:r>
            <a:r>
              <a:rPr lang="cs-CZ" dirty="0" err="1"/>
              <a:t>Schifflerová</a:t>
            </a:r>
            <a:endParaRPr lang="cs-CZ" dirty="0"/>
          </a:p>
          <a:p>
            <a:r>
              <a:rPr lang="cs-CZ" dirty="0"/>
              <a:t>   </a:t>
            </a:r>
            <a:r>
              <a:rPr lang="cs-CZ" dirty="0" smtClean="0"/>
              <a:t>Učitelky </a:t>
            </a:r>
            <a:r>
              <a:rPr lang="cs-CZ" dirty="0"/>
              <a:t>4. ZŠ Kolín, Lipanská 420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3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Přílet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	V neděli 11.5 jsme se sešli na pražském letišti a v 20.00 jsme odletěli směr Mnichov, kde jsme přesedli na letadlo mířící do </a:t>
            </a:r>
            <a:r>
              <a:rPr lang="cs-CZ" dirty="0" err="1" smtClean="0"/>
              <a:t>Izmiru</a:t>
            </a:r>
            <a:r>
              <a:rPr lang="cs-CZ" dirty="0" smtClean="0"/>
              <a:t>, vše proběhlo v pořádku a v ranním hodinách (4 hodiny ráno) jsme se setkali s našimi tureckými partnery.</a:t>
            </a:r>
            <a:endParaRPr lang="cs-CZ" dirty="0"/>
          </a:p>
        </p:txBody>
      </p:sp>
      <p:pic>
        <p:nvPicPr>
          <p:cNvPr id="1027" name="Picture 3" descr="C:\Documents and Settings\Student\Plocha\TURECKO\12-14 May 2014\20140512_014910(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den 12.5.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cs-CZ" dirty="0"/>
              <a:t>	</a:t>
            </a:r>
            <a:r>
              <a:rPr lang="cs-CZ" dirty="0" smtClean="0"/>
              <a:t>V ranních hodinách jsme se ubytovali na hotelu a odpočívali. Po zaslouženém spánku jsme prozkoumali okolí hotelu a odpoledne se setkali se zástupci partnerské školy a upřesnili program celého týdne a jeho organizaci.</a:t>
            </a:r>
            <a:endParaRPr lang="cs-CZ" dirty="0"/>
          </a:p>
        </p:txBody>
      </p:sp>
      <p:pic>
        <p:nvPicPr>
          <p:cNvPr id="2051" name="Picture 3" descr="E:\první várka\100NIKON\DSCN16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E:\první várka\100NIKON\DSCN1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491880" cy="261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Den druhý 13.5. – návštěva partnerské střední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49971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cs-CZ" dirty="0" smtClean="0"/>
              <a:t>	Navštívili jsme partnerskou střední školu, kde nás provedli jednotliví učitelé a ukázali nám své učebny a studenty při práci ( ve výtvarných a hudebních třídách), shlédli jsme výstavu výtvarných prací. Rodiče dětí které ubytovali naše žáky pro nás přichystali výtečný oběd a po něm jsme se přemístili do koncertní síně v nedalekém městě, kde pro nás a radní přichystala nádherný škola koncert.</a:t>
            </a:r>
            <a:endParaRPr lang="cs-CZ" dirty="0"/>
          </a:p>
        </p:txBody>
      </p:sp>
      <p:pic>
        <p:nvPicPr>
          <p:cNvPr id="6" name="Zástupný symbol pro obsah 5" descr="DSCN17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840427" cy="2880320"/>
          </a:xfrm>
        </p:spPr>
      </p:pic>
      <p:pic>
        <p:nvPicPr>
          <p:cNvPr id="8" name="Obrázek 7" descr="DSCN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Den třetí 14.5. – návštěva základní školy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35896" cy="525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 smtClean="0"/>
              <a:t>	Další den jsme navštívili základní školu a shlédli ukázky výuky, jak na prvním tak na druhém stupni. Byli s námi i naše žákyně. Shlédli jsme i nacvičování čtenářské slavnosti prvních ročníků a ochutnali jahody se školní zahrady. Moc nám chutnalo ve školní jídelně</a:t>
            </a:r>
            <a:endParaRPr lang="cs-CZ" dirty="0"/>
          </a:p>
        </p:txBody>
      </p:sp>
      <p:pic>
        <p:nvPicPr>
          <p:cNvPr id="6" name="Zástupný symbol pro obsah 5" descr="DSCN1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700808"/>
            <a:ext cx="3122712" cy="2342034"/>
          </a:xfrm>
        </p:spPr>
      </p:pic>
      <p:pic>
        <p:nvPicPr>
          <p:cNvPr id="7" name="Obrázek 6" descr="DSCN1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80391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Den čtvrtý15.5. návštěva druhé základní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cs-CZ" dirty="0" smtClean="0"/>
              <a:t>	Ve čtvrtek jsme navštívili další základní školu. Opět se nám věnoval pan ředitel a koordinátorka </a:t>
            </a:r>
            <a:r>
              <a:rPr lang="cs-CZ" dirty="0" err="1" smtClean="0"/>
              <a:t>Selda</a:t>
            </a:r>
            <a:r>
              <a:rPr lang="cs-CZ" dirty="0" smtClean="0"/>
              <a:t> a na škole nás mile přijali. Prošli jsme si oba stupně. Mimo jiné jsme shlédli velmi zajímavou ukázku předmětu o sociálních dovednostech (jak řešit mezilidské problémy ve třídě a jiné). Poté jsme s našimi žákyněmi a tureckými učiteli navštívili Muzeum námořnictva a poseděli  u moře. </a:t>
            </a:r>
            <a:endParaRPr lang="cs-CZ" dirty="0"/>
          </a:p>
        </p:txBody>
      </p:sp>
      <p:pic>
        <p:nvPicPr>
          <p:cNvPr id="6" name="Obrázek 5" descr="DSCN2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3456384" cy="2592288"/>
          </a:xfrm>
          <a:prstGeom prst="rect">
            <a:avLst/>
          </a:prstGeom>
        </p:spPr>
      </p:pic>
      <p:pic>
        <p:nvPicPr>
          <p:cNvPr id="8" name="Zástupný symbol pro obsah 7" descr="DSCN2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236168" cy="24271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Den pátý 16.5. návštěva města </a:t>
            </a:r>
            <a:r>
              <a:rPr lang="cs-CZ" dirty="0" err="1" smtClean="0"/>
              <a:t>Izmir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dirty="0" smtClean="0"/>
              <a:t>	Poslední den jsme opět strávili pohromadě s našimi žákyněmi a i s panem ředitelem a  koordinátorkou a též se přidalo několik rodičů. Připravili pro nás program – návštěva muzeí, nakupování na bazaru, přejezd lodí na druhou stranu zálivu a zde odpolední posezení  a procházku po pobřeží. Všichni jsme si den skvěle užili.</a:t>
            </a:r>
            <a:endParaRPr lang="cs-CZ" dirty="0"/>
          </a:p>
        </p:txBody>
      </p:sp>
      <p:pic>
        <p:nvPicPr>
          <p:cNvPr id="5" name="Zástupný symbol pro obsah 4" descr="DSCN25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4038600" cy="3028950"/>
          </a:xfrm>
        </p:spPr>
      </p:pic>
      <p:pic>
        <p:nvPicPr>
          <p:cNvPr id="6" name="Obrázek 5" descr="DSCN2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Odlet 17.5.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419872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	V ranních hodinách si nás zástupce školy vyzvedli na hotelu a společně s našimi žákyněmi nás odvezli na letiště. Rozloučili jsme se vyrazili směr domov stejnou trasou jako před týdnem .</a:t>
            </a:r>
            <a:endParaRPr lang="cs-CZ" dirty="0"/>
          </a:p>
        </p:txBody>
      </p:sp>
      <p:pic>
        <p:nvPicPr>
          <p:cNvPr id="7" name="Zástupný symbol pro obsah 6" descr="DSCN26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00808"/>
            <a:ext cx="5184576" cy="38884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44522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cs-CZ" dirty="0" smtClean="0"/>
              <a:t>	</a:t>
            </a:r>
          </a:p>
          <a:p>
            <a:pPr algn="just">
              <a:buNone/>
            </a:pPr>
            <a:r>
              <a:rPr lang="cs-CZ" dirty="0" smtClean="0"/>
              <a:t>	Výjezd do Turecka byl pro nás zúčastněné pedagogy velmi inspirativní. Mile nás překvapila celková úroveň služeb a společnosti jako takové. Všechny jsme si odvezli zajímavé náměty pro práci v různých předmětech, které bychom rády použili v praxi v ČR. </a:t>
            </a:r>
          </a:p>
          <a:p>
            <a:pPr algn="just">
              <a:buNone/>
            </a:pPr>
            <a:r>
              <a:rPr lang="cs-CZ" dirty="0" smtClean="0"/>
              <a:t>	Ředitel a koordinátorka se nám po celou dobu věnovali a trávili s námi i mnohá volná odpoledne, což bylo velmi příjemné protože tak vznikal čas na další naše dotazy, například o Turecku, historii, politické situaci a sdílení společenské situace (v době našeho pobytu probíhal státní smutek, který byl vyhlášen po tragickém neštěstí v dolech v nedalekém městě </a:t>
            </a:r>
            <a:r>
              <a:rPr lang="cs-CZ" dirty="0" err="1" smtClean="0"/>
              <a:t>Soma</a:t>
            </a:r>
            <a:r>
              <a:rPr lang="cs-CZ" dirty="0" smtClean="0"/>
              <a:t>). </a:t>
            </a:r>
          </a:p>
          <a:p>
            <a:pPr algn="just">
              <a:buNone/>
            </a:pPr>
            <a:r>
              <a:rPr lang="cs-CZ" dirty="0" smtClean="0"/>
              <a:t>	Ve volných chvílích jsme se seznámili s městem a místí kuchyní, která byla vynikající. Celkově hodnotím výjezd  do </a:t>
            </a:r>
            <a:r>
              <a:rPr lang="cs-CZ" dirty="0" err="1" smtClean="0"/>
              <a:t>Izmiru</a:t>
            </a:r>
            <a:r>
              <a:rPr lang="cs-CZ" dirty="0" smtClean="0"/>
              <a:t> velmi pozitivně.</a:t>
            </a:r>
          </a:p>
          <a:p>
            <a:pPr algn="just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  zpracovala: Mgr. Michaela Kubíčková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</Words>
  <Application>Microsoft Office PowerPoint</Application>
  <PresentationFormat>Předvádění na obrazovce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Turecko 2014</vt:lpstr>
      <vt:lpstr>Přílet </vt:lpstr>
      <vt:lpstr>První den 12.5.</vt:lpstr>
      <vt:lpstr>Den druhý 13.5. – návštěva partnerské střední školy</vt:lpstr>
      <vt:lpstr>Den třetí 14.5. – návštěva základní školy</vt:lpstr>
      <vt:lpstr>Den čtvrtý15.5. návštěva druhé základní školy</vt:lpstr>
      <vt:lpstr>Den pátý 16.5. návštěva města Izmir</vt:lpstr>
      <vt:lpstr>Odlet 17.5.</vt:lpstr>
      <vt:lpstr>Závěr</vt:lpstr>
      <vt:lpstr>Závěr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Dudkova</cp:lastModifiedBy>
  <cp:revision>14</cp:revision>
  <dcterms:created xsi:type="dcterms:W3CDTF">2014-06-23T14:50:34Z</dcterms:created>
  <dcterms:modified xsi:type="dcterms:W3CDTF">2014-08-13T09:33:03Z</dcterms:modified>
</cp:coreProperties>
</file>